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1a035d61a76_7_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1a035d61a76_7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b17e19827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b17e19827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[1]: https://www.gao.gov/products/t-ggd-89-34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bf6663c06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bf6663c06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a035d61a76_2_2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1a035d61a76_2_2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befa47373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befa47373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[Silhouette]</a:t>
            </a:r>
            <a:r>
              <a:rPr lang="en-GB">
                <a:solidFill>
                  <a:schemeClr val="dk1"/>
                </a:solidFill>
              </a:rPr>
              <a:t>: https://skatkatz.com.au/product/silhouette-cameo-4-pro/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[Flamingo]: https://clipartcraft.com/images/flamingo-clipart-silhouette-8.png/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a035d61a76_2_1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1a035d61a76_2_18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1a035d61a76_2_18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befa47373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befa47373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[Image]: https://en.wikipedia.org/wiki/Thresholding_(image_processing)#/media/File:Example_of_adaptive_thresholding.png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bf6663c06a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bf6663c06a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[Image]: https://en.wikipedia.org/wiki/Thresholding_(image_processing)#/media/File:Example_of_adaptive_thresholding.png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bf6663c06a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bf6663c06a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befa47373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befa47373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b17e19827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b17e19827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bf6663c06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1bf6663c06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4812030" y="3326130"/>
            <a:ext cx="3706328" cy="84165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4812031" y="4190168"/>
            <a:ext cx="3706328" cy="29749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-1" l="9358" r="0" t="23650"/>
          <a:stretch/>
        </p:blipFill>
        <p:spPr>
          <a:xfrm>
            <a:off x="0" y="0"/>
            <a:ext cx="7116234" cy="3790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 type="obj">
  <p:cSld name="OBJECT"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5"/>
          <p:cNvPicPr preferRelativeResize="0"/>
          <p:nvPr/>
        </p:nvPicPr>
        <p:blipFill rotWithShape="1">
          <a:blip r:embed="rId2">
            <a:alphaModFix/>
          </a:blip>
          <a:srcRect b="23070" l="0" r="28340" t="18301"/>
          <a:stretch/>
        </p:blipFill>
        <p:spPr>
          <a:xfrm>
            <a:off x="4116611" y="0"/>
            <a:ext cx="502738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 txBox="1"/>
          <p:nvPr>
            <p:ph type="title"/>
          </p:nvPr>
        </p:nvSpPr>
        <p:spPr>
          <a:xfrm>
            <a:off x="1000125" y="765334"/>
            <a:ext cx="2171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1000125" y="2193131"/>
            <a:ext cx="2171700" cy="188952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0" type="dt"/>
          </p:nvPr>
        </p:nvSpPr>
        <p:spPr>
          <a:xfrm>
            <a:off x="1000125" y="4767263"/>
            <a:ext cx="73886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1" type="ftr"/>
          </p:nvPr>
        </p:nvSpPr>
        <p:spPr>
          <a:xfrm>
            <a:off x="2002414" y="4767262"/>
            <a:ext cx="1862131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2" type="sldNum"/>
          </p:nvPr>
        </p:nvSpPr>
        <p:spPr>
          <a:xfrm>
            <a:off x="4152229" y="4767263"/>
            <a:ext cx="74066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7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">
  <p:cSld name="Closing">
    <p:bg>
      <p:bgPr>
        <a:solidFill>
          <a:schemeClr val="dk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6"/>
          <p:cNvSpPr txBox="1"/>
          <p:nvPr>
            <p:ph type="ctrTitle"/>
          </p:nvPr>
        </p:nvSpPr>
        <p:spPr>
          <a:xfrm>
            <a:off x="3200400" y="1211802"/>
            <a:ext cx="3134678" cy="114355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3200400" y="2428577"/>
            <a:ext cx="3134678" cy="102899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70" name="Google Shape;70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38270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6"/>
          <p:cNvSpPr txBox="1"/>
          <p:nvPr>
            <p:ph idx="10" type="dt"/>
          </p:nvPr>
        </p:nvSpPr>
        <p:spPr>
          <a:xfrm>
            <a:off x="3200400" y="4767263"/>
            <a:ext cx="133077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4859791" y="4767263"/>
            <a:ext cx="199616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7184571" y="4767263"/>
            <a:ext cx="133077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 type="secHead">
  <p:cSld name="SECTION_HEAD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1021556" y="1253729"/>
            <a:ext cx="3833813" cy="90368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1021556" y="2745581"/>
            <a:ext cx="3833813" cy="11441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0" type="dt"/>
          </p:nvPr>
        </p:nvSpPr>
        <p:spPr>
          <a:xfrm>
            <a:off x="628650" y="4767263"/>
            <a:ext cx="914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1847850" y="4767263"/>
            <a:ext cx="260985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80" name="Google Shape;80;p17"/>
          <p:cNvGrpSpPr/>
          <p:nvPr/>
        </p:nvGrpSpPr>
        <p:grpSpPr>
          <a:xfrm>
            <a:off x="5214938" y="-19051"/>
            <a:ext cx="3929063" cy="5176838"/>
            <a:chOff x="6953250" y="-25401"/>
            <a:chExt cx="5238750" cy="6902451"/>
          </a:xfrm>
        </p:grpSpPr>
        <p:cxnSp>
          <p:nvCxnSpPr>
            <p:cNvPr id="81" name="Google Shape;81;p17"/>
            <p:cNvCxnSpPr/>
            <p:nvPr/>
          </p:nvCxnSpPr>
          <p:spPr>
            <a:xfrm>
              <a:off x="9096375" y="1497012"/>
              <a:ext cx="3095625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82" name="Google Shape;82;p17"/>
            <p:cNvCxnSpPr/>
            <p:nvPr/>
          </p:nvCxnSpPr>
          <p:spPr>
            <a:xfrm flipH="1">
              <a:off x="6953250" y="-25401"/>
              <a:ext cx="3790950" cy="690245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">
  <p:cSld name="Section Break"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ctrTitle"/>
          </p:nvPr>
        </p:nvSpPr>
        <p:spPr>
          <a:xfrm>
            <a:off x="5243513" y="1611630"/>
            <a:ext cx="3134677" cy="128664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1" type="subTitle"/>
          </p:nvPr>
        </p:nvSpPr>
        <p:spPr>
          <a:xfrm>
            <a:off x="5243513" y="2971502"/>
            <a:ext cx="3134677" cy="27384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id="86" name="Google Shape;86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21506"/>
            <a:ext cx="4407694" cy="3900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">
  <p:cSld name="Chart">
    <p:bg>
      <p:bgPr>
        <a:solidFill>
          <a:schemeClr val="accen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2" name="Google Shape;92;p19"/>
          <p:cNvSpPr/>
          <p:nvPr>
            <p:ph idx="2" type="chart"/>
          </p:nvPr>
        </p:nvSpPr>
        <p:spPr>
          <a:xfrm>
            <a:off x="628650" y="1583706"/>
            <a:ext cx="7886700" cy="280868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41862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>
            <p:ph type="title"/>
          </p:nvPr>
        </p:nvSpPr>
        <p:spPr>
          <a:xfrm>
            <a:off x="3493293" y="2107406"/>
            <a:ext cx="5022056" cy="14323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subTitle"/>
          </p:nvPr>
        </p:nvSpPr>
        <p:spPr>
          <a:xfrm>
            <a:off x="3493294" y="3771602"/>
            <a:ext cx="5022055" cy="27384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757070"/>
              </a:buClr>
              <a:buSzPts val="1200"/>
              <a:buNone/>
              <a:defRPr sz="1200">
                <a:solidFill>
                  <a:srgbClr val="757070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02" name="Google Shape;102;p21"/>
          <p:cNvSpPr txBox="1"/>
          <p:nvPr>
            <p:ph idx="10" type="dt"/>
          </p:nvPr>
        </p:nvSpPr>
        <p:spPr>
          <a:xfrm>
            <a:off x="3507581" y="4767263"/>
            <a:ext cx="127158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21"/>
          <p:cNvSpPr txBox="1"/>
          <p:nvPr>
            <p:ph idx="11" type="ftr"/>
          </p:nvPr>
        </p:nvSpPr>
        <p:spPr>
          <a:xfrm>
            <a:off x="5057774" y="4767263"/>
            <a:ext cx="1907381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2" type="sldNum"/>
          </p:nvPr>
        </p:nvSpPr>
        <p:spPr>
          <a:xfrm>
            <a:off x="7243763" y="4767263"/>
            <a:ext cx="127158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05" name="Google Shape;105;p21"/>
          <p:cNvCxnSpPr/>
          <p:nvPr/>
        </p:nvCxnSpPr>
        <p:spPr>
          <a:xfrm flipH="1" rot="10800000">
            <a:off x="1657350" y="0"/>
            <a:ext cx="1828800" cy="5143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Slide 4 People">
  <p:cSld name="Team Slide 4 People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1115386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921426" y="3813393"/>
            <a:ext cx="173828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0" name="Google Shape;110;p22"/>
          <p:cNvSpPr txBox="1"/>
          <p:nvPr>
            <p:ph idx="3" type="body"/>
          </p:nvPr>
        </p:nvSpPr>
        <p:spPr>
          <a:xfrm>
            <a:off x="1115386" y="4098086"/>
            <a:ext cx="1384133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1" name="Google Shape;111;p22"/>
          <p:cNvSpPr/>
          <p:nvPr>
            <p:ph idx="4" type="pic"/>
          </p:nvPr>
        </p:nvSpPr>
        <p:spPr>
          <a:xfrm>
            <a:off x="2877685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2" name="Google Shape;112;p22"/>
          <p:cNvSpPr txBox="1"/>
          <p:nvPr>
            <p:ph idx="5" type="body"/>
          </p:nvPr>
        </p:nvSpPr>
        <p:spPr>
          <a:xfrm>
            <a:off x="2683725" y="3813393"/>
            <a:ext cx="1748112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3" name="Google Shape;113;p22"/>
          <p:cNvSpPr txBox="1"/>
          <p:nvPr>
            <p:ph idx="6" type="body"/>
          </p:nvPr>
        </p:nvSpPr>
        <p:spPr>
          <a:xfrm>
            <a:off x="2877685" y="4109097"/>
            <a:ext cx="1391962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4" name="Google Shape;114;p22"/>
          <p:cNvSpPr/>
          <p:nvPr>
            <p:ph idx="7" type="pic"/>
          </p:nvPr>
        </p:nvSpPr>
        <p:spPr>
          <a:xfrm>
            <a:off x="4745684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5" name="Google Shape;115;p22"/>
          <p:cNvSpPr txBox="1"/>
          <p:nvPr>
            <p:ph idx="8" type="body"/>
          </p:nvPr>
        </p:nvSpPr>
        <p:spPr>
          <a:xfrm>
            <a:off x="4551723" y="3813393"/>
            <a:ext cx="173828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6" name="Google Shape;116;p22"/>
          <p:cNvSpPr txBox="1"/>
          <p:nvPr>
            <p:ph idx="9" type="body"/>
          </p:nvPr>
        </p:nvSpPr>
        <p:spPr>
          <a:xfrm>
            <a:off x="4745683" y="4109097"/>
            <a:ext cx="1384133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7" name="Google Shape;117;p22"/>
          <p:cNvSpPr/>
          <p:nvPr>
            <p:ph idx="13" type="pic"/>
          </p:nvPr>
        </p:nvSpPr>
        <p:spPr>
          <a:xfrm>
            <a:off x="6560594" y="2164556"/>
            <a:ext cx="1384133" cy="1384133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118" name="Google Shape;118;p22"/>
          <p:cNvSpPr txBox="1"/>
          <p:nvPr>
            <p:ph idx="14" type="body"/>
          </p:nvPr>
        </p:nvSpPr>
        <p:spPr>
          <a:xfrm>
            <a:off x="6366634" y="3813393"/>
            <a:ext cx="1738279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9" name="Google Shape;119;p22"/>
          <p:cNvSpPr txBox="1"/>
          <p:nvPr>
            <p:ph idx="15" type="body"/>
          </p:nvPr>
        </p:nvSpPr>
        <p:spPr>
          <a:xfrm>
            <a:off x="6560594" y="4098086"/>
            <a:ext cx="1384132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0" name="Google Shape;12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123" name="Google Shape;123;p22"/>
          <p:cNvGrpSpPr/>
          <p:nvPr/>
        </p:nvGrpSpPr>
        <p:grpSpPr>
          <a:xfrm>
            <a:off x="5500688" y="0"/>
            <a:ext cx="3643313" cy="1293019"/>
            <a:chOff x="7334250" y="0"/>
            <a:chExt cx="4857750" cy="1724025"/>
          </a:xfrm>
        </p:grpSpPr>
        <p:cxnSp>
          <p:nvCxnSpPr>
            <p:cNvPr id="124" name="Google Shape;124;p22"/>
            <p:cNvCxnSpPr/>
            <p:nvPr/>
          </p:nvCxnSpPr>
          <p:spPr>
            <a:xfrm rot="10800000">
              <a:off x="7334250" y="0"/>
              <a:ext cx="4857750" cy="76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25" name="Google Shape;125;p22"/>
            <p:cNvCxnSpPr/>
            <p:nvPr/>
          </p:nvCxnSpPr>
          <p:spPr>
            <a:xfrm>
              <a:off x="11487150" y="0"/>
              <a:ext cx="704850" cy="172402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Slide 8 People">
  <p:cSld name="Team Slide 8 People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oogle Shape;127;p23"/>
          <p:cNvGrpSpPr/>
          <p:nvPr/>
        </p:nvGrpSpPr>
        <p:grpSpPr>
          <a:xfrm>
            <a:off x="0" y="355465"/>
            <a:ext cx="9144000" cy="4216002"/>
            <a:chOff x="0" y="473953"/>
            <a:chExt cx="12192000" cy="5621336"/>
          </a:xfrm>
        </p:grpSpPr>
        <p:pic>
          <p:nvPicPr>
            <p:cNvPr id="128" name="Google Shape;128;p23"/>
            <p:cNvPicPr preferRelativeResize="0"/>
            <p:nvPr/>
          </p:nvPicPr>
          <p:blipFill rotWithShape="1">
            <a:blip r:embed="rId2">
              <a:alphaModFix/>
            </a:blip>
            <a:srcRect b="0" l="0" r="0" t="0"/>
            <a:stretch/>
          </p:blipFill>
          <p:spPr>
            <a:xfrm>
              <a:off x="0" y="473953"/>
              <a:ext cx="2057400" cy="1647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9" name="Google Shape;129;p2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0" name="Google Shape;130;p23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 sz="2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3"/>
          <p:cNvSpPr/>
          <p:nvPr>
            <p:ph idx="2" type="pic"/>
          </p:nvPr>
        </p:nvSpPr>
        <p:spPr>
          <a:xfrm>
            <a:off x="1407882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1125126" y="2740784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3" name="Google Shape;133;p23"/>
          <p:cNvSpPr txBox="1"/>
          <p:nvPr>
            <p:ph idx="3" type="body"/>
          </p:nvPr>
        </p:nvSpPr>
        <p:spPr>
          <a:xfrm>
            <a:off x="1125126" y="2857310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4" name="Google Shape;134;p23"/>
          <p:cNvSpPr/>
          <p:nvPr>
            <p:ph idx="4" type="pic"/>
          </p:nvPr>
        </p:nvSpPr>
        <p:spPr>
          <a:xfrm>
            <a:off x="3169703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5" name="Google Shape;135;p23"/>
          <p:cNvSpPr txBox="1"/>
          <p:nvPr>
            <p:ph idx="5" type="body"/>
          </p:nvPr>
        </p:nvSpPr>
        <p:spPr>
          <a:xfrm>
            <a:off x="2886947" y="2740784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6" name="Google Shape;136;p23"/>
          <p:cNvSpPr txBox="1"/>
          <p:nvPr>
            <p:ph idx="6" type="body"/>
          </p:nvPr>
        </p:nvSpPr>
        <p:spPr>
          <a:xfrm>
            <a:off x="2886947" y="2857310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7" name="Google Shape;137;p23"/>
          <p:cNvSpPr/>
          <p:nvPr>
            <p:ph idx="7" type="pic"/>
          </p:nvPr>
        </p:nvSpPr>
        <p:spPr>
          <a:xfrm>
            <a:off x="4991688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38" name="Google Shape;138;p23"/>
          <p:cNvSpPr txBox="1"/>
          <p:nvPr>
            <p:ph idx="8" type="body"/>
          </p:nvPr>
        </p:nvSpPr>
        <p:spPr>
          <a:xfrm>
            <a:off x="4648766" y="2740784"/>
            <a:ext cx="1578851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9" name="Google Shape;139;p23"/>
          <p:cNvSpPr txBox="1"/>
          <p:nvPr>
            <p:ph idx="9" type="body"/>
          </p:nvPr>
        </p:nvSpPr>
        <p:spPr>
          <a:xfrm>
            <a:off x="4571999" y="2857310"/>
            <a:ext cx="1724891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0" name="Google Shape;140;p23"/>
          <p:cNvSpPr/>
          <p:nvPr>
            <p:ph idx="13" type="pic"/>
          </p:nvPr>
        </p:nvSpPr>
        <p:spPr>
          <a:xfrm>
            <a:off x="6852611" y="1821656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1" name="Google Shape;141;p23"/>
          <p:cNvSpPr txBox="1"/>
          <p:nvPr>
            <p:ph idx="14" type="body"/>
          </p:nvPr>
        </p:nvSpPr>
        <p:spPr>
          <a:xfrm>
            <a:off x="6569855" y="2740784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2" name="Google Shape;142;p23"/>
          <p:cNvSpPr txBox="1"/>
          <p:nvPr>
            <p:ph idx="15" type="body"/>
          </p:nvPr>
        </p:nvSpPr>
        <p:spPr>
          <a:xfrm>
            <a:off x="6558360" y="2857310"/>
            <a:ext cx="1383094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3" name="Google Shape;143;p23"/>
          <p:cNvSpPr/>
          <p:nvPr>
            <p:ph idx="16" type="pic"/>
          </p:nvPr>
        </p:nvSpPr>
        <p:spPr>
          <a:xfrm>
            <a:off x="1407882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4" name="Google Shape;144;p23"/>
          <p:cNvSpPr txBox="1"/>
          <p:nvPr>
            <p:ph idx="17" type="body"/>
          </p:nvPr>
        </p:nvSpPr>
        <p:spPr>
          <a:xfrm>
            <a:off x="1125126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5" name="Google Shape;145;p23"/>
          <p:cNvSpPr txBox="1"/>
          <p:nvPr>
            <p:ph idx="18" type="body"/>
          </p:nvPr>
        </p:nvSpPr>
        <p:spPr>
          <a:xfrm>
            <a:off x="1125126" y="4251437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6" name="Google Shape;146;p23"/>
          <p:cNvSpPr/>
          <p:nvPr>
            <p:ph idx="19" type="pic"/>
          </p:nvPr>
        </p:nvSpPr>
        <p:spPr>
          <a:xfrm>
            <a:off x="3169703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47" name="Google Shape;147;p23"/>
          <p:cNvSpPr txBox="1"/>
          <p:nvPr>
            <p:ph idx="20" type="body"/>
          </p:nvPr>
        </p:nvSpPr>
        <p:spPr>
          <a:xfrm>
            <a:off x="2886947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8" name="Google Shape;148;p23"/>
          <p:cNvSpPr txBox="1"/>
          <p:nvPr>
            <p:ph idx="21" type="body"/>
          </p:nvPr>
        </p:nvSpPr>
        <p:spPr>
          <a:xfrm>
            <a:off x="2886947" y="4251437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9" name="Google Shape;149;p23"/>
          <p:cNvSpPr/>
          <p:nvPr>
            <p:ph idx="22" type="pic"/>
          </p:nvPr>
        </p:nvSpPr>
        <p:spPr>
          <a:xfrm>
            <a:off x="4991688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0" name="Google Shape;150;p23"/>
          <p:cNvSpPr txBox="1"/>
          <p:nvPr>
            <p:ph idx="23" type="body"/>
          </p:nvPr>
        </p:nvSpPr>
        <p:spPr>
          <a:xfrm>
            <a:off x="4754945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1" name="Google Shape;151;p23"/>
          <p:cNvSpPr txBox="1"/>
          <p:nvPr>
            <p:ph idx="24" type="body"/>
          </p:nvPr>
        </p:nvSpPr>
        <p:spPr>
          <a:xfrm>
            <a:off x="4754945" y="4251437"/>
            <a:ext cx="1360106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2" name="Google Shape;152;p23"/>
          <p:cNvSpPr/>
          <p:nvPr>
            <p:ph idx="25" type="pic"/>
          </p:nvPr>
        </p:nvSpPr>
        <p:spPr>
          <a:xfrm>
            <a:off x="6852611" y="3215783"/>
            <a:ext cx="800100" cy="8001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53" name="Google Shape;153;p23"/>
          <p:cNvSpPr txBox="1"/>
          <p:nvPr>
            <p:ph idx="26" type="body"/>
          </p:nvPr>
        </p:nvSpPr>
        <p:spPr>
          <a:xfrm>
            <a:off x="6569855" y="4134911"/>
            <a:ext cx="1371600" cy="2572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800"/>
              <a:buNone/>
              <a:defRPr sz="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4" name="Google Shape;154;p23"/>
          <p:cNvSpPr txBox="1"/>
          <p:nvPr>
            <p:ph idx="27" type="body"/>
          </p:nvPr>
        </p:nvSpPr>
        <p:spPr>
          <a:xfrm>
            <a:off x="6558360" y="4251437"/>
            <a:ext cx="1383094" cy="25729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 sz="7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5" name="Google Shape;155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89898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6" name="Google Shape;156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89898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7" name="Google Shape;157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rt Art">
  <p:cSld name="Smart Art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24"/>
          <p:cNvGrpSpPr/>
          <p:nvPr/>
        </p:nvGrpSpPr>
        <p:grpSpPr>
          <a:xfrm>
            <a:off x="0" y="0"/>
            <a:ext cx="1943100" cy="770930"/>
            <a:chOff x="0" y="0"/>
            <a:chExt cx="2590800" cy="1027906"/>
          </a:xfrm>
        </p:grpSpPr>
        <p:cxnSp>
          <p:nvCxnSpPr>
            <p:cNvPr id="160" name="Google Shape;160;p24"/>
            <p:cNvCxnSpPr/>
            <p:nvPr/>
          </p:nvCxnSpPr>
          <p:spPr>
            <a:xfrm flipH="1" rot="10800000">
              <a:off x="0" y="0"/>
              <a:ext cx="2590800" cy="76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61" name="Google Shape;161;p24"/>
            <p:cNvCxnSpPr/>
            <p:nvPr/>
          </p:nvCxnSpPr>
          <p:spPr>
            <a:xfrm flipH="1">
              <a:off x="0" y="0"/>
              <a:ext cx="704850" cy="1027906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62" name="Google Shape;162;p2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3" name="Google Shape;163;p24"/>
          <p:cNvSpPr/>
          <p:nvPr>
            <p:ph idx="2" type="dgm"/>
          </p:nvPr>
        </p:nvSpPr>
        <p:spPr>
          <a:xfrm>
            <a:off x="628650" y="1583531"/>
            <a:ext cx="7886700" cy="280868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5" name="Google Shape;165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6" name="Google Shape;166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Timeline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/>
          <p:nvPr/>
        </p:nvSpPr>
        <p:spPr>
          <a:xfrm>
            <a:off x="1585413" y="0"/>
            <a:ext cx="7558587" cy="5143500"/>
          </a:xfrm>
          <a:custGeom>
            <a:rect b="b" l="l" r="r" t="t"/>
            <a:pathLst>
              <a:path extrusionOk="0" h="6858000" w="10078116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628650" y="4132064"/>
            <a:ext cx="3061607" cy="439341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124556" y="1130829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1" name="Google Shape;171;p25"/>
          <p:cNvSpPr txBox="1"/>
          <p:nvPr>
            <p:ph idx="2" type="body"/>
          </p:nvPr>
        </p:nvSpPr>
        <p:spPr>
          <a:xfrm>
            <a:off x="549098" y="1938073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2" name="Google Shape;172;p25"/>
          <p:cNvSpPr txBox="1"/>
          <p:nvPr>
            <p:ph idx="3" type="body"/>
          </p:nvPr>
        </p:nvSpPr>
        <p:spPr>
          <a:xfrm>
            <a:off x="1003917" y="2745317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3" name="Google Shape;173;p25"/>
          <p:cNvSpPr txBox="1"/>
          <p:nvPr>
            <p:ph idx="4" type="body"/>
          </p:nvPr>
        </p:nvSpPr>
        <p:spPr>
          <a:xfrm>
            <a:off x="1442067" y="3552561"/>
            <a:ext cx="1606323" cy="385763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4" name="Google Shape;174;p25"/>
          <p:cNvSpPr txBox="1"/>
          <p:nvPr>
            <p:ph idx="5" type="body"/>
          </p:nvPr>
        </p:nvSpPr>
        <p:spPr>
          <a:xfrm>
            <a:off x="3301152" y="1210146"/>
            <a:ext cx="3827010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5" name="Google Shape;175;p25"/>
          <p:cNvSpPr txBox="1"/>
          <p:nvPr>
            <p:ph idx="6" type="body"/>
          </p:nvPr>
        </p:nvSpPr>
        <p:spPr>
          <a:xfrm>
            <a:off x="3739522" y="2011923"/>
            <a:ext cx="3827010" cy="75813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6" name="Google Shape;176;p25"/>
          <p:cNvSpPr txBox="1"/>
          <p:nvPr>
            <p:ph idx="7" type="body"/>
          </p:nvPr>
        </p:nvSpPr>
        <p:spPr>
          <a:xfrm>
            <a:off x="4182703" y="2816546"/>
            <a:ext cx="3827010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7" name="Google Shape;177;p25"/>
          <p:cNvSpPr txBox="1"/>
          <p:nvPr>
            <p:ph idx="8" type="body"/>
          </p:nvPr>
        </p:nvSpPr>
        <p:spPr>
          <a:xfrm>
            <a:off x="4631460" y="3618323"/>
            <a:ext cx="3827010" cy="75813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8" name="Google Shape;178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>
                <a:solidFill>
                  <a:srgbClr val="898989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79" name="Google Shape;179;p25"/>
          <p:cNvSpPr txBox="1"/>
          <p:nvPr>
            <p:ph idx="11" type="ftr"/>
          </p:nvPr>
        </p:nvSpPr>
        <p:spPr>
          <a:xfrm>
            <a:off x="5061857" y="4767263"/>
            <a:ext cx="2831986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25"/>
          <p:cNvSpPr txBox="1"/>
          <p:nvPr>
            <p:ph idx="12" type="sldNum"/>
          </p:nvPr>
        </p:nvSpPr>
        <p:spPr>
          <a:xfrm>
            <a:off x="8108156" y="4767263"/>
            <a:ext cx="407194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cxnSp>
        <p:nvCxnSpPr>
          <p:cNvPr id="181" name="Google Shape;181;p25"/>
          <p:cNvCxnSpPr/>
          <p:nvPr/>
        </p:nvCxnSpPr>
        <p:spPr>
          <a:xfrm>
            <a:off x="3265136" y="3767950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2" name="Google Shape;182;p25"/>
          <p:cNvCxnSpPr/>
          <p:nvPr/>
        </p:nvCxnSpPr>
        <p:spPr>
          <a:xfrm>
            <a:off x="2819938" y="2961338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3" name="Google Shape;183;p25"/>
          <p:cNvCxnSpPr/>
          <p:nvPr/>
        </p:nvCxnSpPr>
        <p:spPr>
          <a:xfrm>
            <a:off x="2380090" y="2154515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4" name="Google Shape;184;p25"/>
          <p:cNvCxnSpPr/>
          <p:nvPr/>
        </p:nvCxnSpPr>
        <p:spPr>
          <a:xfrm>
            <a:off x="1939697" y="1347062"/>
            <a:ext cx="113490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TxTwoObj">
  <p:cSld name="TWO_OBJECTS_WITH_TEXT">
    <p:bg>
      <p:bgPr>
        <a:solidFill>
          <a:schemeClr val="accent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title"/>
          </p:nvPr>
        </p:nvSpPr>
        <p:spPr>
          <a:xfrm>
            <a:off x="2200275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26"/>
          <p:cNvSpPr txBox="1"/>
          <p:nvPr>
            <p:ph idx="1" type="body"/>
          </p:nvPr>
        </p:nvSpPr>
        <p:spPr>
          <a:xfrm>
            <a:off x="2200275" y="2082702"/>
            <a:ext cx="2943225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88" name="Google Shape;188;p26"/>
          <p:cNvSpPr txBox="1"/>
          <p:nvPr>
            <p:ph idx="2" type="body"/>
          </p:nvPr>
        </p:nvSpPr>
        <p:spPr>
          <a:xfrm>
            <a:off x="2200275" y="2875955"/>
            <a:ext cx="2943225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9" name="Google Shape;189;p26"/>
          <p:cNvSpPr txBox="1"/>
          <p:nvPr>
            <p:ph idx="3" type="body"/>
          </p:nvPr>
        </p:nvSpPr>
        <p:spPr>
          <a:xfrm>
            <a:off x="5557630" y="2082702"/>
            <a:ext cx="295772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90" name="Google Shape;190;p26"/>
          <p:cNvSpPr txBox="1"/>
          <p:nvPr>
            <p:ph idx="4" type="body"/>
          </p:nvPr>
        </p:nvSpPr>
        <p:spPr>
          <a:xfrm>
            <a:off x="5557630" y="2875955"/>
            <a:ext cx="2957720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1" name="Google Shape;191;p2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2" name="Google Shape;192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3" name="Google Shape;193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2">
            <a:alphaModFix/>
          </a:blip>
          <a:srcRect b="22673" l="39434" r="0" t="20278"/>
          <a:stretch/>
        </p:blipFill>
        <p:spPr>
          <a:xfrm>
            <a:off x="19339" y="0"/>
            <a:ext cx="3276022" cy="2934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1413867" y="669133"/>
            <a:ext cx="6316266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7" name="Google Shape;197;p27"/>
          <p:cNvSpPr txBox="1"/>
          <p:nvPr>
            <p:ph idx="1" type="body"/>
          </p:nvPr>
        </p:nvSpPr>
        <p:spPr>
          <a:xfrm>
            <a:off x="932328" y="2082702"/>
            <a:ext cx="2161856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98" name="Google Shape;198;p27"/>
          <p:cNvSpPr txBox="1"/>
          <p:nvPr>
            <p:ph idx="2" type="body"/>
          </p:nvPr>
        </p:nvSpPr>
        <p:spPr>
          <a:xfrm>
            <a:off x="932328" y="2875955"/>
            <a:ext cx="2161856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99" name="Google Shape;199;p27"/>
          <p:cNvSpPr txBox="1"/>
          <p:nvPr>
            <p:ph idx="3" type="body"/>
          </p:nvPr>
        </p:nvSpPr>
        <p:spPr>
          <a:xfrm>
            <a:off x="3485749" y="2082702"/>
            <a:ext cx="2172503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00" name="Google Shape;200;p27"/>
          <p:cNvSpPr txBox="1"/>
          <p:nvPr>
            <p:ph idx="4" type="body"/>
          </p:nvPr>
        </p:nvSpPr>
        <p:spPr>
          <a:xfrm>
            <a:off x="3485749" y="2875955"/>
            <a:ext cx="2172503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1" name="Google Shape;201;p27"/>
          <p:cNvSpPr txBox="1"/>
          <p:nvPr>
            <p:ph idx="5" type="body"/>
          </p:nvPr>
        </p:nvSpPr>
        <p:spPr>
          <a:xfrm>
            <a:off x="6049816" y="2082702"/>
            <a:ext cx="2161856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202" name="Google Shape;202;p27"/>
          <p:cNvSpPr txBox="1"/>
          <p:nvPr>
            <p:ph idx="6" type="body"/>
          </p:nvPr>
        </p:nvSpPr>
        <p:spPr>
          <a:xfrm>
            <a:off x="6049816" y="2875955"/>
            <a:ext cx="2161856" cy="14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03" name="Google Shape;203;p2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4" name="Google Shape;204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grpSp>
        <p:nvGrpSpPr>
          <p:cNvPr id="206" name="Google Shape;206;p27"/>
          <p:cNvGrpSpPr/>
          <p:nvPr/>
        </p:nvGrpSpPr>
        <p:grpSpPr>
          <a:xfrm>
            <a:off x="0" y="0"/>
            <a:ext cx="1678782" cy="2328863"/>
            <a:chOff x="0" y="0"/>
            <a:chExt cx="2238376" cy="3105150"/>
          </a:xfrm>
        </p:grpSpPr>
        <p:cxnSp>
          <p:nvCxnSpPr>
            <p:cNvPr id="207" name="Google Shape;207;p27"/>
            <p:cNvCxnSpPr/>
            <p:nvPr/>
          </p:nvCxnSpPr>
          <p:spPr>
            <a:xfrm flipH="1">
              <a:off x="0" y="0"/>
              <a:ext cx="1238250" cy="310515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08" name="Google Shape;208;p27"/>
            <p:cNvCxnSpPr/>
            <p:nvPr/>
          </p:nvCxnSpPr>
          <p:spPr>
            <a:xfrm flipH="1">
              <a:off x="0" y="0"/>
              <a:ext cx="2238376" cy="2476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Summary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4107656" y="1253729"/>
            <a:ext cx="3833813" cy="90368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1" name="Google Shape;211;p28"/>
          <p:cNvSpPr txBox="1"/>
          <p:nvPr>
            <p:ph idx="1" type="body"/>
          </p:nvPr>
        </p:nvSpPr>
        <p:spPr>
          <a:xfrm>
            <a:off x="4107656" y="2745581"/>
            <a:ext cx="3833813" cy="11441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grpSp>
        <p:nvGrpSpPr>
          <p:cNvPr id="212" name="Google Shape;212;p28"/>
          <p:cNvGrpSpPr/>
          <p:nvPr/>
        </p:nvGrpSpPr>
        <p:grpSpPr>
          <a:xfrm>
            <a:off x="0" y="0"/>
            <a:ext cx="3571876" cy="3889772"/>
            <a:chOff x="0" y="0"/>
            <a:chExt cx="4762501" cy="5186363"/>
          </a:xfrm>
        </p:grpSpPr>
        <p:cxnSp>
          <p:nvCxnSpPr>
            <p:cNvPr id="213" name="Google Shape;213;p28"/>
            <p:cNvCxnSpPr/>
            <p:nvPr/>
          </p:nvCxnSpPr>
          <p:spPr>
            <a:xfrm rot="10800000">
              <a:off x="0" y="876300"/>
              <a:ext cx="4762500" cy="162877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14" name="Google Shape;214;p28"/>
            <p:cNvCxnSpPr/>
            <p:nvPr/>
          </p:nvCxnSpPr>
          <p:spPr>
            <a:xfrm rot="10800000">
              <a:off x="2638425" y="0"/>
              <a:ext cx="2124076" cy="5186363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15" name="Google Shape;215;p2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6" name="Google Shape;216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7" name="Google Shape;217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7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225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Relationship Id="rId5" Type="http://schemas.openxmlformats.org/officeDocument/2006/relationships/image" Target="../media/image14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Relationship Id="rId6" Type="http://schemas.openxmlformats.org/officeDocument/2006/relationships/image" Target="../media/image9.png"/><Relationship Id="rId7" Type="http://schemas.openxmlformats.org/officeDocument/2006/relationships/image" Target="../media/image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Relationship Id="rId5" Type="http://schemas.openxmlformats.org/officeDocument/2006/relationships/image" Target="../media/image2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>
            <p:ph type="ctrTitle"/>
          </p:nvPr>
        </p:nvSpPr>
        <p:spPr>
          <a:xfrm>
            <a:off x="4812030" y="3326130"/>
            <a:ext cx="3706328" cy="841651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None/>
            </a:pPr>
            <a:r>
              <a:rPr lang="en-GB" sz="2400"/>
              <a:t>Silhouetize</a:t>
            </a:r>
            <a:endParaRPr sz="2400"/>
          </a:p>
        </p:txBody>
      </p:sp>
      <p:sp>
        <p:nvSpPr>
          <p:cNvPr id="223" name="Google Shape;223;p29"/>
          <p:cNvSpPr txBox="1"/>
          <p:nvPr>
            <p:ph idx="1" type="subTitle"/>
          </p:nvPr>
        </p:nvSpPr>
        <p:spPr>
          <a:xfrm>
            <a:off x="4812031" y="4190168"/>
            <a:ext cx="3706328" cy="74506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GB" sz="1100"/>
              <a:t>By: Marius Asadauskas &amp; Julius Oeftiger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GB" sz="1100"/>
              <a:t>Fabrication and Prototyping in the Learning Lab</a:t>
            </a:r>
            <a:endParaRPr sz="1100"/>
          </a:p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r>
              <a:rPr lang="en-GB" sz="1100"/>
              <a:t>21.12.2022</a:t>
            </a:r>
            <a:endParaRPr sz="1100"/>
          </a:p>
        </p:txBody>
      </p:sp>
      <p:sp>
        <p:nvSpPr>
          <p:cNvPr id="224" name="Google Shape;224;p29"/>
          <p:cNvSpPr txBox="1"/>
          <p:nvPr/>
        </p:nvSpPr>
        <p:spPr>
          <a:xfrm>
            <a:off x="5859250" y="4017600"/>
            <a:ext cx="330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8"/>
          <p:cNvSpPr txBox="1"/>
          <p:nvPr>
            <p:ph type="title"/>
          </p:nvPr>
        </p:nvSpPr>
        <p:spPr>
          <a:xfrm>
            <a:off x="628650" y="1630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Use Cases:</a:t>
            </a:r>
            <a:endParaRPr sz="2400"/>
          </a:p>
        </p:txBody>
      </p:sp>
      <p:sp>
        <p:nvSpPr>
          <p:cNvPr id="323" name="Google Shape;323;p38"/>
          <p:cNvSpPr/>
          <p:nvPr>
            <p:ph idx="2" type="dgm"/>
          </p:nvPr>
        </p:nvSpPr>
        <p:spPr>
          <a:xfrm>
            <a:off x="628650" y="1583531"/>
            <a:ext cx="7886700" cy="2808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68300" lvl="0" marL="457200" rtl="0" algn="l">
              <a:spcBef>
                <a:spcPts val="800"/>
              </a:spcBef>
              <a:spcAft>
                <a:spcPts val="0"/>
              </a:spcAft>
              <a:buSzPts val="2200"/>
              <a:buChar char="•"/>
            </a:pPr>
            <a:r>
              <a:rPr lang="en-GB" sz="2200"/>
              <a:t>Fast l</a:t>
            </a:r>
            <a:r>
              <a:rPr lang="en-GB" sz="2200"/>
              <a:t>ogo testing</a:t>
            </a:r>
            <a:endParaRPr sz="22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800"/>
              </a:spcBef>
              <a:spcAft>
                <a:spcPts val="0"/>
              </a:spcAft>
              <a:buSzPts val="2200"/>
              <a:buChar char="•"/>
            </a:pPr>
            <a:r>
              <a:rPr lang="en-GB" sz="2200"/>
              <a:t>Useful image processing tool / fun</a:t>
            </a:r>
            <a:endParaRPr sz="2200"/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800"/>
              </a:spcBef>
              <a:spcAft>
                <a:spcPts val="0"/>
              </a:spcAft>
              <a:buSzPts val="2200"/>
              <a:buChar char="•"/>
            </a:pPr>
            <a:r>
              <a:rPr lang="en-GB" sz="2200"/>
              <a:t>Save on printer ink, US Government spends $1.14 Billion on printer ink [1]</a:t>
            </a:r>
            <a:endParaRPr sz="22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8300" lvl="0" marL="457200" rtl="0" algn="l">
              <a:spcBef>
                <a:spcPts val="800"/>
              </a:spcBef>
              <a:spcAft>
                <a:spcPts val="0"/>
              </a:spcAft>
              <a:buSzPts val="2200"/>
              <a:buChar char="•"/>
            </a:pPr>
            <a:r>
              <a:rPr lang="en-GB" sz="2200"/>
              <a:t>No Silhouette™ software needed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Silhouette Pricing:</a:t>
            </a:r>
            <a:endParaRPr/>
          </a:p>
        </p:txBody>
      </p:sp>
      <p:pic>
        <p:nvPicPr>
          <p:cNvPr id="329" name="Google Shape;32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88" y="1125100"/>
            <a:ext cx="9046825" cy="3569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0"/>
          <p:cNvSpPr txBox="1"/>
          <p:nvPr>
            <p:ph type="ctrTitle"/>
          </p:nvPr>
        </p:nvSpPr>
        <p:spPr>
          <a:xfrm>
            <a:off x="3115207" y="2333330"/>
            <a:ext cx="49056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</a:pPr>
            <a:r>
              <a:rPr lang="en-GB"/>
              <a:t>THANK YOU FOR LISTENING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</a:pPr>
            <a:r>
              <a:rPr lang="en-GB"/>
              <a:t>AND HAPPY HOLIDAYS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Silhouetize</a:t>
            </a:r>
            <a:endParaRPr sz="2400"/>
          </a:p>
        </p:txBody>
      </p:sp>
      <p:sp>
        <p:nvSpPr>
          <p:cNvPr id="230" name="Google Shape;230;p30"/>
          <p:cNvSpPr/>
          <p:nvPr>
            <p:ph idx="2" type="dgm"/>
          </p:nvPr>
        </p:nvSpPr>
        <p:spPr>
          <a:xfrm>
            <a:off x="6391225" y="1268050"/>
            <a:ext cx="1932900" cy="2808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200"/>
              <a:t>Automatize</a:t>
            </a:r>
            <a:endParaRPr sz="2200"/>
          </a:p>
        </p:txBody>
      </p:sp>
      <p:sp>
        <p:nvSpPr>
          <p:cNvPr id="231" name="Google Shape;231;p30"/>
          <p:cNvSpPr/>
          <p:nvPr>
            <p:ph idx="2" type="dgm"/>
          </p:nvPr>
        </p:nvSpPr>
        <p:spPr>
          <a:xfrm>
            <a:off x="1494250" y="1268050"/>
            <a:ext cx="1932900" cy="2808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2200"/>
              <a:t>Silhouette</a:t>
            </a:r>
            <a:endParaRPr sz="2200"/>
          </a:p>
        </p:txBody>
      </p:sp>
      <p:pic>
        <p:nvPicPr>
          <p:cNvPr id="232" name="Google Shape;232;p30"/>
          <p:cNvPicPr preferRelativeResize="0"/>
          <p:nvPr/>
        </p:nvPicPr>
        <p:blipFill rotWithShape="1">
          <a:blip r:embed="rId3">
            <a:alphaModFix/>
          </a:blip>
          <a:srcRect b="14494" l="4906" r="0" t="30475"/>
          <a:stretch/>
        </p:blipFill>
        <p:spPr>
          <a:xfrm rot="1590520">
            <a:off x="349401" y="2512612"/>
            <a:ext cx="4222603" cy="1584424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0"/>
          <p:cNvSpPr/>
          <p:nvPr/>
        </p:nvSpPr>
        <p:spPr>
          <a:xfrm>
            <a:off x="5994600" y="2175600"/>
            <a:ext cx="1353600" cy="1353600"/>
          </a:xfrm>
          <a:prstGeom prst="star16">
            <a:avLst>
              <a:gd fmla="val 37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0"/>
          <p:cNvSpPr/>
          <p:nvPr/>
        </p:nvSpPr>
        <p:spPr>
          <a:xfrm>
            <a:off x="7213325" y="2286400"/>
            <a:ext cx="1353600" cy="1353600"/>
          </a:xfrm>
          <a:prstGeom prst="star16">
            <a:avLst>
              <a:gd fmla="val 37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0"/>
          <p:cNvSpPr/>
          <p:nvPr/>
        </p:nvSpPr>
        <p:spPr>
          <a:xfrm>
            <a:off x="6840825" y="3467150"/>
            <a:ext cx="1353600" cy="1353600"/>
          </a:xfrm>
          <a:prstGeom prst="star16">
            <a:avLst>
              <a:gd fmla="val 37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0"/>
          <p:cNvSpPr/>
          <p:nvPr/>
        </p:nvSpPr>
        <p:spPr>
          <a:xfrm>
            <a:off x="6572550" y="2754000"/>
            <a:ext cx="197700" cy="19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0"/>
          <p:cNvSpPr/>
          <p:nvPr/>
        </p:nvSpPr>
        <p:spPr>
          <a:xfrm>
            <a:off x="7791275" y="2864800"/>
            <a:ext cx="197700" cy="19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0"/>
          <p:cNvSpPr/>
          <p:nvPr/>
        </p:nvSpPr>
        <p:spPr>
          <a:xfrm>
            <a:off x="7418775" y="4045550"/>
            <a:ext cx="197700" cy="1968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30"/>
          <p:cNvCxnSpPr/>
          <p:nvPr/>
        </p:nvCxnSpPr>
        <p:spPr>
          <a:xfrm flipH="1" rot="10800000">
            <a:off x="2807600" y="953475"/>
            <a:ext cx="996600" cy="320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0" name="Google Shape;240;p30"/>
          <p:cNvCxnSpPr/>
          <p:nvPr/>
        </p:nvCxnSpPr>
        <p:spPr>
          <a:xfrm rot="10800000">
            <a:off x="5277175" y="953475"/>
            <a:ext cx="1135800" cy="320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41" name="Google Shape;24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613555">
            <a:off x="367949" y="2749282"/>
            <a:ext cx="1245151" cy="192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7" name="Google Shape;247;p31"/>
          <p:cNvCxnSpPr>
            <a:stCxn id="248" idx="0"/>
            <a:endCxn id="248" idx="3"/>
          </p:cNvCxnSpPr>
          <p:nvPr/>
        </p:nvCxnSpPr>
        <p:spPr>
          <a:xfrm flipH="1" rot="-5400000">
            <a:off x="4317599" y="1131050"/>
            <a:ext cx="1695000" cy="1186200"/>
          </a:xfrm>
          <a:prstGeom prst="curvedConnector4">
            <a:avLst>
              <a:gd fmla="val -28378" name="adj1"/>
              <a:gd fmla="val 169244" name="adj2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9" name="Google Shape;249;p31"/>
          <p:cNvSpPr txBox="1"/>
          <p:nvPr/>
        </p:nvSpPr>
        <p:spPr>
          <a:xfrm>
            <a:off x="6231625" y="314750"/>
            <a:ext cx="21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Blur and Simplify</a:t>
            </a:r>
            <a:endParaRPr/>
          </a:p>
        </p:txBody>
      </p:sp>
      <p:pic>
        <p:nvPicPr>
          <p:cNvPr id="248" name="Google Shape;24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5925" y="876650"/>
            <a:ext cx="2372149" cy="3390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5925" y="876643"/>
            <a:ext cx="2372149" cy="3390218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1"/>
          <p:cNvSpPr txBox="1"/>
          <p:nvPr/>
        </p:nvSpPr>
        <p:spPr>
          <a:xfrm>
            <a:off x="6231625" y="314750"/>
            <a:ext cx="21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Thresholding</a:t>
            </a:r>
            <a:endParaRPr/>
          </a:p>
        </p:txBody>
      </p:sp>
      <p:pic>
        <p:nvPicPr>
          <p:cNvPr id="252" name="Google Shape;25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5450" y="2800249"/>
            <a:ext cx="1386472" cy="197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85925" y="876650"/>
            <a:ext cx="2372149" cy="3390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5450" y="2798397"/>
            <a:ext cx="1386475" cy="1983003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1"/>
          <p:cNvSpPr txBox="1"/>
          <p:nvPr/>
        </p:nvSpPr>
        <p:spPr>
          <a:xfrm>
            <a:off x="6231625" y="314750"/>
            <a:ext cx="21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Simplify Contours</a:t>
            </a:r>
            <a:endParaRPr/>
          </a:p>
        </p:txBody>
      </p:sp>
      <p:pic>
        <p:nvPicPr>
          <p:cNvPr id="256" name="Google Shape;256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449" y="2797726"/>
            <a:ext cx="1386475" cy="1983677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1"/>
          <p:cNvSpPr txBox="1"/>
          <p:nvPr>
            <p:ph type="title"/>
          </p:nvPr>
        </p:nvSpPr>
        <p:spPr>
          <a:xfrm>
            <a:off x="6" y="63054"/>
            <a:ext cx="3833700" cy="90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Processing “Pipeline”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1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3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1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10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Blurring</a:t>
            </a:r>
            <a:endParaRPr/>
          </a:p>
        </p:txBody>
      </p:sp>
      <p:sp>
        <p:nvSpPr>
          <p:cNvPr id="263" name="Google Shape;263;p32"/>
          <p:cNvSpPr/>
          <p:nvPr>
            <p:ph idx="2" type="dgm"/>
          </p:nvPr>
        </p:nvSpPr>
        <p:spPr>
          <a:xfrm>
            <a:off x="628650" y="1583524"/>
            <a:ext cx="7886700" cy="3295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900"/>
              <a:t>Median blur: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-"/>
            </a:pPr>
            <a:r>
              <a:rPr lang="en-GB" sz="1900"/>
              <a:t>Removes salt-and-pepper noise</a:t>
            </a:r>
            <a:endParaRPr sz="19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900"/>
              <a:t>Gaussian blur: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-"/>
            </a:pPr>
            <a:r>
              <a:rPr lang="en-GB" sz="1900"/>
              <a:t>Reduces image noise and details</a:t>
            </a:r>
            <a:endParaRPr sz="19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Thresholding</a:t>
            </a:r>
            <a:endParaRPr/>
          </a:p>
        </p:txBody>
      </p:sp>
      <p:sp>
        <p:nvSpPr>
          <p:cNvPr id="269" name="Google Shape;269;p33"/>
          <p:cNvSpPr/>
          <p:nvPr>
            <p:ph idx="2" type="dgm"/>
          </p:nvPr>
        </p:nvSpPr>
        <p:spPr>
          <a:xfrm>
            <a:off x="628650" y="1583524"/>
            <a:ext cx="7886700" cy="3295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900"/>
              <a:t>Converts each pixel to TRUE or FALSE</a:t>
            </a:r>
            <a:endParaRPr sz="19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900"/>
              <a:t>Global thresh.: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-"/>
            </a:pPr>
            <a:r>
              <a:rPr lang="en-GB" sz="1900"/>
              <a:t>Manual        I</a:t>
            </a:r>
            <a:r>
              <a:rPr baseline="-25000" lang="en-GB" sz="1900"/>
              <a:t>n,m</a:t>
            </a:r>
            <a:r>
              <a:rPr lang="en-GB" sz="1900"/>
              <a:t>=</a:t>
            </a:r>
            <a:r>
              <a:rPr baseline="-25000" lang="en-GB" sz="1900"/>
              <a:t> </a:t>
            </a:r>
            <a:r>
              <a:rPr lang="en-GB" sz="1900"/>
              <a:t>(I</a:t>
            </a:r>
            <a:r>
              <a:rPr baseline="-25000" lang="en-GB" sz="1900"/>
              <a:t>n,m </a:t>
            </a:r>
            <a:r>
              <a:rPr lang="en-GB" sz="1900"/>
              <a:t>&gt; T)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GB" sz="1900"/>
              <a:t>Otsu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GB" sz="1900"/>
              <a:t>Triangle</a:t>
            </a:r>
            <a:endParaRPr sz="19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 sz="1900"/>
              <a:t>Local thresh.:</a:t>
            </a:r>
            <a:endParaRPr sz="1900"/>
          </a:p>
          <a:p>
            <a:pPr indent="-349250" lvl="0" marL="457200" rtl="0" algn="l">
              <a:spcBef>
                <a:spcPts val="800"/>
              </a:spcBef>
              <a:spcAft>
                <a:spcPts val="0"/>
              </a:spcAft>
              <a:buSzPts val="1900"/>
              <a:buChar char="-"/>
            </a:pPr>
            <a:r>
              <a:rPr lang="en-GB" sz="1900"/>
              <a:t>Median, Gaussian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-GB" sz="1900"/>
              <a:t>Sliding kernel</a:t>
            </a:r>
            <a:endParaRPr sz="1900"/>
          </a:p>
        </p:txBody>
      </p:sp>
      <p:pic>
        <p:nvPicPr>
          <p:cNvPr id="270" name="Google Shape;27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500" y="958300"/>
            <a:ext cx="3733149" cy="388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Simplifying Contours</a:t>
            </a:r>
            <a:endParaRPr/>
          </a:p>
        </p:txBody>
      </p:sp>
      <p:sp>
        <p:nvSpPr>
          <p:cNvPr id="276" name="Google Shape;276;p34"/>
          <p:cNvSpPr/>
          <p:nvPr>
            <p:ph idx="2" type="dgm"/>
          </p:nvPr>
        </p:nvSpPr>
        <p:spPr>
          <a:xfrm>
            <a:off x="628650" y="1583531"/>
            <a:ext cx="7886700" cy="2808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Dropping short contours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GB"/>
              <a:t>Approximating contours:</a:t>
            </a:r>
            <a:endParaRPr/>
          </a:p>
          <a:p>
            <a:pPr indent="-361950" lvl="0" marL="457200" rtl="0" algn="l">
              <a:spcBef>
                <a:spcPts val="800"/>
              </a:spcBef>
              <a:spcAft>
                <a:spcPts val="0"/>
              </a:spcAft>
              <a:buSzPts val="2100"/>
              <a:buChar char="-"/>
            </a:pPr>
            <a:r>
              <a:rPr lang="en-GB"/>
              <a:t>Distance between vertices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>
            <p:ph type="title"/>
          </p:nvPr>
        </p:nvSpPr>
        <p:spPr>
          <a:xfrm>
            <a:off x="628650" y="12619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Ecosystem:</a:t>
            </a:r>
            <a:endParaRPr/>
          </a:p>
        </p:txBody>
      </p:sp>
      <p:pic>
        <p:nvPicPr>
          <p:cNvPr id="282" name="Google Shape;28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8793" y="1714526"/>
            <a:ext cx="790538" cy="1037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7911" y="939750"/>
            <a:ext cx="790537" cy="114807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4" name="Google Shape;284;p35"/>
          <p:cNvCxnSpPr>
            <a:stCxn id="283" idx="1"/>
            <a:endCxn id="282" idx="3"/>
          </p:cNvCxnSpPr>
          <p:nvPr/>
        </p:nvCxnSpPr>
        <p:spPr>
          <a:xfrm flipH="1">
            <a:off x="5089211" y="1513786"/>
            <a:ext cx="1088700" cy="719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5" name="Google Shape;285;p35"/>
          <p:cNvSpPr txBox="1"/>
          <p:nvPr/>
        </p:nvSpPr>
        <p:spPr>
          <a:xfrm rot="-2040382">
            <a:off x="5021509" y="1347288"/>
            <a:ext cx="1673029" cy="4002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Template File</a:t>
            </a:r>
            <a:endParaRPr/>
          </a:p>
        </p:txBody>
      </p:sp>
      <p:pic>
        <p:nvPicPr>
          <p:cNvPr id="286" name="Google Shape;286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0053" y="2916804"/>
            <a:ext cx="1207833" cy="131305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35"/>
          <p:cNvCxnSpPr>
            <a:endCxn id="282" idx="3"/>
          </p:cNvCxnSpPr>
          <p:nvPr/>
        </p:nvCxnSpPr>
        <p:spPr>
          <a:xfrm rot="10800000">
            <a:off x="5089331" y="2233185"/>
            <a:ext cx="1173900" cy="990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88" name="Google Shape;288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66632" y="1581834"/>
            <a:ext cx="1134640" cy="13883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9" name="Google Shape;289;p35"/>
          <p:cNvCxnSpPr>
            <a:endCxn id="288" idx="1"/>
          </p:cNvCxnSpPr>
          <p:nvPr/>
        </p:nvCxnSpPr>
        <p:spPr>
          <a:xfrm flipH="1" rot="10800000">
            <a:off x="6224032" y="2275989"/>
            <a:ext cx="942600" cy="93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0" name="Google Shape;290;p35"/>
          <p:cNvCxnSpPr>
            <a:endCxn id="286" idx="1"/>
          </p:cNvCxnSpPr>
          <p:nvPr/>
        </p:nvCxnSpPr>
        <p:spPr>
          <a:xfrm>
            <a:off x="6253453" y="3203733"/>
            <a:ext cx="876600" cy="36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1" name="Google Shape;291;p35"/>
          <p:cNvSpPr txBox="1"/>
          <p:nvPr/>
        </p:nvSpPr>
        <p:spPr>
          <a:xfrm rot="2393071">
            <a:off x="5021687" y="2883128"/>
            <a:ext cx="1672535" cy="4001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Static </a:t>
            </a:r>
            <a:r>
              <a:rPr lang="en-GB"/>
              <a:t>Files</a:t>
            </a:r>
            <a:endParaRPr/>
          </a:p>
        </p:txBody>
      </p:sp>
      <p:sp>
        <p:nvSpPr>
          <p:cNvPr id="292" name="Google Shape;292;p35"/>
          <p:cNvSpPr/>
          <p:nvPr/>
        </p:nvSpPr>
        <p:spPr>
          <a:xfrm>
            <a:off x="2330111" y="1996839"/>
            <a:ext cx="876600" cy="755100"/>
          </a:xfrm>
          <a:prstGeom prst="trapezoid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3" name="Google Shape;293;p35"/>
          <p:cNvCxnSpPr>
            <a:stCxn id="282" idx="1"/>
          </p:cNvCxnSpPr>
          <p:nvPr/>
        </p:nvCxnSpPr>
        <p:spPr>
          <a:xfrm flipH="1">
            <a:off x="3301293" y="2233185"/>
            <a:ext cx="997500" cy="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94" name="Google Shape;294;p35"/>
          <p:cNvSpPr/>
          <p:nvPr/>
        </p:nvSpPr>
        <p:spPr>
          <a:xfrm>
            <a:off x="2516584" y="1395587"/>
            <a:ext cx="503700" cy="512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5"/>
          <p:cNvSpPr txBox="1"/>
          <p:nvPr/>
        </p:nvSpPr>
        <p:spPr>
          <a:xfrm rot="-4933">
            <a:off x="2465506" y="2753006"/>
            <a:ext cx="1672502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</a:t>
            </a:r>
            <a:endParaRPr/>
          </a:p>
        </p:txBody>
      </p:sp>
      <p:pic>
        <p:nvPicPr>
          <p:cNvPr id="296" name="Google Shape;296;p35"/>
          <p:cNvPicPr preferRelativeResize="0"/>
          <p:nvPr/>
        </p:nvPicPr>
        <p:blipFill rotWithShape="1">
          <a:blip r:embed="rId7">
            <a:alphaModFix/>
          </a:blip>
          <a:srcRect b="14494" l="4906" r="0" t="30475"/>
          <a:stretch/>
        </p:blipFill>
        <p:spPr>
          <a:xfrm rot="5">
            <a:off x="1171175" y="3830450"/>
            <a:ext cx="3499310" cy="131304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7" name="Google Shape;297;p35"/>
          <p:cNvCxnSpPr/>
          <p:nvPr/>
        </p:nvCxnSpPr>
        <p:spPr>
          <a:xfrm flipH="1" rot="10800000">
            <a:off x="2762705" y="3107150"/>
            <a:ext cx="11400" cy="723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98" name="Google Shape;298;p35"/>
          <p:cNvSpPr txBox="1"/>
          <p:nvPr/>
        </p:nvSpPr>
        <p:spPr>
          <a:xfrm rot="-3083">
            <a:off x="1013619" y="3268709"/>
            <a:ext cx="1672501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Manual Interaction</a:t>
            </a:r>
            <a:endParaRPr/>
          </a:p>
        </p:txBody>
      </p:sp>
      <p:sp>
        <p:nvSpPr>
          <p:cNvPr id="299" name="Google Shape;299;p35"/>
          <p:cNvSpPr txBox="1"/>
          <p:nvPr/>
        </p:nvSpPr>
        <p:spPr>
          <a:xfrm rot="-3083">
            <a:off x="3218481" y="1809834"/>
            <a:ext cx="1672501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GET / POST</a:t>
            </a:r>
            <a:endParaRPr/>
          </a:p>
        </p:txBody>
      </p:sp>
      <p:sp>
        <p:nvSpPr>
          <p:cNvPr id="300" name="Google Shape;300;p35"/>
          <p:cNvSpPr txBox="1"/>
          <p:nvPr/>
        </p:nvSpPr>
        <p:spPr>
          <a:xfrm rot="-3083">
            <a:off x="4431581" y="3006247"/>
            <a:ext cx="1672501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USB</a:t>
            </a:r>
            <a:endParaRPr/>
          </a:p>
        </p:txBody>
      </p:sp>
      <p:cxnSp>
        <p:nvCxnSpPr>
          <p:cNvPr id="301" name="Google Shape;301;p35"/>
          <p:cNvCxnSpPr/>
          <p:nvPr/>
        </p:nvCxnSpPr>
        <p:spPr>
          <a:xfrm flipH="1">
            <a:off x="4001062" y="2751843"/>
            <a:ext cx="693000" cy="10320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6"/>
          <p:cNvSpPr txBox="1"/>
          <p:nvPr>
            <p:ph type="title"/>
          </p:nvPr>
        </p:nvSpPr>
        <p:spPr>
          <a:xfrm>
            <a:off x="628650" y="-242981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UI Explained</a:t>
            </a:r>
            <a:endParaRPr/>
          </a:p>
        </p:txBody>
      </p:sp>
      <p:pic>
        <p:nvPicPr>
          <p:cNvPr id="307" name="Google Shape;3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825" y="456450"/>
            <a:ext cx="7946348" cy="456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9856" y="152400"/>
            <a:ext cx="3366760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86485" y="152400"/>
            <a:ext cx="1541979" cy="215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6475" y="2787282"/>
            <a:ext cx="1542001" cy="220381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p37"/>
          <p:cNvCxnSpPr>
            <a:stCxn id="313" idx="3"/>
            <a:endCxn id="312" idx="1"/>
          </p:cNvCxnSpPr>
          <p:nvPr/>
        </p:nvCxnSpPr>
        <p:spPr>
          <a:xfrm>
            <a:off x="3528464" y="1231063"/>
            <a:ext cx="1971300" cy="1340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6" name="Google Shape;316;p37"/>
          <p:cNvCxnSpPr>
            <a:stCxn id="314" idx="3"/>
            <a:endCxn id="312" idx="1"/>
          </p:cNvCxnSpPr>
          <p:nvPr/>
        </p:nvCxnSpPr>
        <p:spPr>
          <a:xfrm flipH="1" rot="10800000">
            <a:off x="3528476" y="2571888"/>
            <a:ext cx="1971300" cy="1317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7" name="Google Shape;317;p37"/>
          <p:cNvSpPr txBox="1"/>
          <p:nvPr>
            <p:ph type="title"/>
          </p:nvPr>
        </p:nvSpPr>
        <p:spPr>
          <a:xfrm>
            <a:off x="-95648" y="758824"/>
            <a:ext cx="2376900" cy="824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Results: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Custom 149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